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72" r:id="rId4"/>
    <p:sldId id="257" r:id="rId5"/>
    <p:sldId id="265" r:id="rId6"/>
    <p:sldId id="261" r:id="rId7"/>
    <p:sldId id="266" r:id="rId8"/>
    <p:sldId id="267" r:id="rId9"/>
    <p:sldId id="264" r:id="rId10"/>
    <p:sldId id="258" r:id="rId11"/>
    <p:sldId id="270" r:id="rId12"/>
    <p:sldId id="271" r:id="rId13"/>
    <p:sldId id="262" r:id="rId14"/>
    <p:sldId id="263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7" autoAdjust="0"/>
    <p:restoredTop sz="94660"/>
  </p:normalViewPr>
  <p:slideViewPr>
    <p:cSldViewPr>
      <p:cViewPr varScale="1">
        <p:scale>
          <a:sx n="86" d="100"/>
          <a:sy n="86" d="100"/>
        </p:scale>
        <p:origin x="108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97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068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620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0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030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9032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842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95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02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307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95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65ACFB-FFDE-4F5C-BDB1-4CDCE7249612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5392E-2271-45AC-92B1-DCC8DDF41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4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Financial Crisis 2008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143000" y="3810000"/>
            <a:ext cx="6934200" cy="144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97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 Jones Price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1" name="Picture 3" descr="C:\Users\XBBNMGD\Downloads\dow-jones-100-year-historical-chart-2017-10-10-macrotren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" y="1295400"/>
            <a:ext cx="8458200" cy="525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237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Impacts Of Crisis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275" t="13273" r="16327" b="12648"/>
          <a:stretch/>
        </p:blipFill>
        <p:spPr>
          <a:xfrm>
            <a:off x="723900" y="1439940"/>
            <a:ext cx="7696200" cy="483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431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Recession effects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GDP fell by 5.5%</a:t>
            </a:r>
          </a:p>
          <a:p>
            <a:r>
              <a:rPr lang="en-US" dirty="0" smtClean="0"/>
              <a:t>In 2006-07 Unemployment rate was 5%. At the end of recession in 2009-10 unemployment rate was 10-10.5%.</a:t>
            </a:r>
          </a:p>
          <a:p>
            <a:r>
              <a:rPr lang="en-US" dirty="0" smtClean="0"/>
              <a:t>Many banks went bankrupt like Lehman Brothers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66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on India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700" t="11785" r="14224" b="10768"/>
          <a:stretch/>
        </p:blipFill>
        <p:spPr>
          <a:xfrm>
            <a:off x="762000" y="1524000"/>
            <a:ext cx="72390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85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19200"/>
            <a:ext cx="8229600" cy="3810000"/>
          </a:xfrm>
        </p:spPr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09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29600" cy="5135563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  <a:cs typeface="Times New Roman" panose="02020603050405020304" pitchFamily="18" charset="0"/>
              </a:rPr>
              <a:t>The </a:t>
            </a:r>
            <a:r>
              <a:rPr lang="en-US" b="1" dirty="0">
                <a:latin typeface="+mj-lt"/>
                <a:cs typeface="Times New Roman" panose="02020603050405020304" pitchFamily="18" charset="0"/>
              </a:rPr>
              <a:t>financial crisis of 2007–2008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, also known as the </a:t>
            </a:r>
            <a:r>
              <a:rPr lang="en-US" b="1" dirty="0">
                <a:latin typeface="+mj-lt"/>
                <a:cs typeface="Times New Roman" panose="02020603050405020304" pitchFamily="18" charset="0"/>
              </a:rPr>
              <a:t>global financial </a:t>
            </a:r>
            <a:r>
              <a:rPr lang="en-US" b="1" dirty="0" smtClean="0">
                <a:latin typeface="+mj-lt"/>
                <a:cs typeface="Times New Roman" panose="02020603050405020304" pitchFamily="18" charset="0"/>
              </a:rPr>
              <a:t>crisis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 and the </a:t>
            </a:r>
            <a:r>
              <a:rPr lang="en-US" b="1" dirty="0">
                <a:latin typeface="+mj-lt"/>
                <a:cs typeface="Times New Roman" panose="02020603050405020304" pitchFamily="18" charset="0"/>
              </a:rPr>
              <a:t>2008 financial crisis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, is considered by many economists to have been the worst financial crisis </a:t>
            </a:r>
            <a:r>
              <a:rPr lang="en-US" dirty="0" smtClean="0">
                <a:latin typeface="+mj-lt"/>
                <a:cs typeface="Times New Roman" panose="02020603050405020304" pitchFamily="18" charset="0"/>
              </a:rPr>
              <a:t>since </a:t>
            </a:r>
            <a:r>
              <a:rPr lang="en-US" dirty="0">
                <a:latin typeface="+mj-lt"/>
                <a:cs typeface="Times New Roman" panose="02020603050405020304" pitchFamily="18" charset="0"/>
              </a:rPr>
              <a:t>the Great Depression of the </a:t>
            </a:r>
            <a:r>
              <a:rPr lang="en-US" dirty="0" smtClean="0">
                <a:latin typeface="+mj-lt"/>
                <a:cs typeface="Times New Roman" panose="02020603050405020304" pitchFamily="18" charset="0"/>
              </a:rPr>
              <a:t>1930s.</a:t>
            </a:r>
          </a:p>
          <a:p>
            <a:r>
              <a:rPr lang="en-US" dirty="0" smtClean="0">
                <a:latin typeface="+mj-lt"/>
                <a:cs typeface="Times New Roman" panose="02020603050405020304" pitchFamily="18" charset="0"/>
              </a:rPr>
              <a:t>Housing Bubble Formation = Lending Decision by Financial institutions + Borrowing Decision by individuals.</a:t>
            </a:r>
          </a:p>
          <a:p>
            <a:pPr marL="0" indent="0">
              <a:buNone/>
            </a:pPr>
            <a:endParaRPr lang="en-US" dirty="0" smtClean="0">
              <a:latin typeface="+mj-lt"/>
              <a:cs typeface="Times New Roman" panose="02020603050405020304" pitchFamily="18" charset="0"/>
            </a:endParaRPr>
          </a:p>
          <a:p>
            <a:endParaRPr lang="en-US" dirty="0" smtClean="0">
              <a:latin typeface="+mj-lt"/>
              <a:cs typeface="Times New Roman" panose="02020603050405020304" pitchFamily="18" charset="0"/>
            </a:endParaRPr>
          </a:p>
          <a:p>
            <a:endParaRPr lang="en-US" dirty="0" smtClean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993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Impact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46540"/>
            <a:ext cx="8229600" cy="3973259"/>
          </a:xfrm>
        </p:spPr>
      </p:pic>
    </p:spTree>
    <p:extLst>
      <p:ext uri="{BB962C8B-B14F-4D97-AF65-F5344CB8AC3E}">
        <p14:creationId xmlns:p14="http://schemas.microsoft.com/office/powerpoint/2010/main" val="282558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FED Interest rates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634" y="1417638"/>
            <a:ext cx="8229600" cy="4525963"/>
          </a:xfrm>
        </p:spPr>
        <p:txBody>
          <a:bodyPr/>
          <a:lstStyle/>
          <a:p>
            <a:r>
              <a:rPr lang="en-US" sz="2800" dirty="0"/>
              <a:t>The Federal Reserve Board (FED) manages the nation’s monetary policy by controlling money flow in system &amp; try to maintain stable economy.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026" name="Picture 2" descr="C:\Users\XBBNMGD\Downloads\fed-funds-rate-historical-chart-2017-10-10-macrotrend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46" y="2895600"/>
            <a:ext cx="8001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342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5254" t="16148" r="35686" b="35162"/>
          <a:stretch/>
        </p:blipFill>
        <p:spPr>
          <a:xfrm>
            <a:off x="609600" y="295836"/>
            <a:ext cx="3581400" cy="244198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4929" t="16526" r="35699" b="35161"/>
          <a:stretch/>
        </p:blipFill>
        <p:spPr>
          <a:xfrm>
            <a:off x="1371600" y="3200400"/>
            <a:ext cx="6096000" cy="3276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4929" t="15898" r="35934" b="35035"/>
          <a:stretch/>
        </p:blipFill>
        <p:spPr>
          <a:xfrm>
            <a:off x="5181600" y="295835"/>
            <a:ext cx="3505200" cy="2441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03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382000" cy="914400"/>
          </a:xfrm>
        </p:spPr>
        <p:txBody>
          <a:bodyPr/>
          <a:lstStyle/>
          <a:p>
            <a:r>
              <a:rPr lang="en-US" dirty="0" smtClean="0"/>
              <a:t>Mortgage 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XBBNMGD\Desktop\Project\Mortg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66800"/>
            <a:ext cx="8458200" cy="5486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716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/>
          <a:srcRect t="3529" b="9412"/>
          <a:stretch/>
        </p:blipFill>
        <p:spPr>
          <a:xfrm>
            <a:off x="228600" y="228600"/>
            <a:ext cx="86868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97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000" t="16890" r="35555" b="35998"/>
          <a:stretch/>
        </p:blipFill>
        <p:spPr>
          <a:xfrm>
            <a:off x="609600" y="533400"/>
            <a:ext cx="3962400" cy="25146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000" t="15333" r="35555" b="34889"/>
          <a:stretch/>
        </p:blipFill>
        <p:spPr>
          <a:xfrm>
            <a:off x="4838700" y="533400"/>
            <a:ext cx="3962400" cy="2514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5000" t="16222" r="35555" b="34997"/>
          <a:stretch/>
        </p:blipFill>
        <p:spPr>
          <a:xfrm>
            <a:off x="609600" y="3429000"/>
            <a:ext cx="3962400" cy="2667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5000" t="16223" r="35555" b="34888"/>
          <a:stretch/>
        </p:blipFill>
        <p:spPr>
          <a:xfrm>
            <a:off x="4838700" y="3429000"/>
            <a:ext cx="39624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29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Causes of Crisis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685800" y="1752600"/>
            <a:ext cx="82296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j-lt"/>
              </a:rPr>
              <a:t>Relaxation in lending regulations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j-lt"/>
              </a:rPr>
              <a:t>Poor creditworthiness of borrowers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j-lt"/>
              </a:rPr>
              <a:t>Rising EMI due to higher interest cost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j-lt"/>
              </a:rPr>
              <a:t>Borrowers unable to pay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 smtClean="0">
                <a:latin typeface="+mj-lt"/>
              </a:rPr>
              <a:t>Failure of banks and financial institutions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780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110</Words>
  <Application>Microsoft Office PowerPoint</Application>
  <PresentationFormat>On-screen Show (4:3)</PresentationFormat>
  <Paragraphs>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Times New Roman</vt:lpstr>
      <vt:lpstr>Office Theme</vt:lpstr>
      <vt:lpstr>Financial Crisis 2008</vt:lpstr>
      <vt:lpstr>PowerPoint Presentation</vt:lpstr>
      <vt:lpstr>Global Impact</vt:lpstr>
      <vt:lpstr>FED Interest rates</vt:lpstr>
      <vt:lpstr>PowerPoint Presentation</vt:lpstr>
      <vt:lpstr>Mortgage home</vt:lpstr>
      <vt:lpstr>PowerPoint Presentation</vt:lpstr>
      <vt:lpstr>PowerPoint Presentation</vt:lpstr>
      <vt:lpstr>Causes of Crisis</vt:lpstr>
      <vt:lpstr>Dow Jones Price Change</vt:lpstr>
      <vt:lpstr>Impacts Of Crisis</vt:lpstr>
      <vt:lpstr>Recession effects</vt:lpstr>
      <vt:lpstr>Impact on India</vt:lpstr>
      <vt:lpstr>Thank You!</vt:lpstr>
    </vt:vector>
  </TitlesOfParts>
  <Company>The Bank of New York Mellon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Crisis: Housing Bubble 2008</dc:title>
  <dc:creator>Gadhe, OmDeepak</dc:creator>
  <cp:lastModifiedBy>Shah, Pooja Hasmukh</cp:lastModifiedBy>
  <cp:revision>28</cp:revision>
  <dcterms:created xsi:type="dcterms:W3CDTF">2017-10-10T04:11:04Z</dcterms:created>
  <dcterms:modified xsi:type="dcterms:W3CDTF">2017-10-31T10:01:35Z</dcterms:modified>
</cp:coreProperties>
</file>

<file path=docProps/thumbnail.jpeg>
</file>